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ricolage Grotesque Extra Bold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Uncovering insights from 3,900 purchases to drive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8083"/>
            <a:ext cx="80137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090E3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330172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EAEF6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EAEF6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2927628"/>
            <a:ext cx="28482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418046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exclusive benefits to increase 27% subscription rate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090E3F"/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2330172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EAEF6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EAEF6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2927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418046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Reward repeat buyers to accelerate movement into loyal segment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090E3F"/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2330172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EAEF6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EAEF6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2927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Optimize Discounts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418046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Balance promotional sales with margin control on high-discount items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33102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090E3F"/>
          </a:solidFill>
          <a:ln/>
        </p:spPr>
      </p:sp>
      <p:sp>
        <p:nvSpPr>
          <p:cNvPr id="22" name="Shape 20"/>
          <p:cNvSpPr/>
          <p:nvPr/>
        </p:nvSpPr>
        <p:spPr>
          <a:xfrm>
            <a:off x="793790" y="5300543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EAEF6"/>
          </a:solidFill>
          <a:ln/>
        </p:spPr>
      </p:sp>
      <p:sp>
        <p:nvSpPr>
          <p:cNvPr id="23" name="Shape 21"/>
          <p:cNvSpPr/>
          <p:nvPr/>
        </p:nvSpPr>
        <p:spPr>
          <a:xfrm>
            <a:off x="3657540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EAEF6"/>
          </a:solidFill>
          <a:ln/>
        </p:spPr>
      </p:sp>
      <p:sp>
        <p:nvSpPr>
          <p:cNvPr id="24" name="Text 22"/>
          <p:cNvSpPr/>
          <p:nvPr/>
        </p:nvSpPr>
        <p:spPr>
          <a:xfrm>
            <a:off x="3861614" y="516100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5897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38841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Highlight top-rated items like gloves and sandals in campaigns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33102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090E3F"/>
          </a:solidFill>
          <a:ln/>
        </p:spPr>
      </p:sp>
      <p:sp>
        <p:nvSpPr>
          <p:cNvPr id="28" name="Shape 26"/>
          <p:cNvSpPr/>
          <p:nvPr/>
        </p:nvSpPr>
        <p:spPr>
          <a:xfrm>
            <a:off x="7428548" y="5300543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EAEF6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92298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EAEF6"/>
          </a:solidFill>
          <a:ln/>
        </p:spPr>
      </p:sp>
      <p:sp>
        <p:nvSpPr>
          <p:cNvPr id="30" name="Text 28"/>
          <p:cNvSpPr/>
          <p:nvPr/>
        </p:nvSpPr>
        <p:spPr>
          <a:xfrm>
            <a:off x="10496371" y="516100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5897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638841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on high-revenue demographics and express shipping users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206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98298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30147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505200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198298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0147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3505200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Features tracked per customer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198298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50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30147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3505200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Geographic coverage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893493" y="516088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25</a:t>
            </a:r>
            <a:endParaRPr lang="en-US" sz="5850" dirty="0"/>
          </a:p>
        </p:txBody>
      </p:sp>
      <p:sp>
        <p:nvSpPr>
          <p:cNvPr id="14" name="Text 11"/>
          <p:cNvSpPr/>
          <p:nvPr/>
        </p:nvSpPr>
        <p:spPr>
          <a:xfrm>
            <a:off x="8893493" y="619267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Products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893493" y="668309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Unique items purchased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1195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Preparation Journey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6407944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37876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Imported dataset, analyzed structure and summary statistics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203496"/>
            <a:ext cx="6408063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377803"/>
            <a:ext cx="31349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868222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Imputed 37 missing review ratings using category medians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520214"/>
            <a:ext cx="28416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age groups and purchase frequency metrics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345906"/>
            <a:ext cx="6408063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520214"/>
            <a:ext cx="29550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6010632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Connected to PostgreSQL for advanced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Revenue by Gender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683794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570B60"/>
          </a:solidFill>
          <a:ln/>
        </p:spPr>
      </p:sp>
      <p:sp>
        <p:nvSpPr>
          <p:cNvPr id="5" name="Text 2"/>
          <p:cNvSpPr/>
          <p:nvPr/>
        </p:nvSpPr>
        <p:spPr>
          <a:xfrm>
            <a:off x="3971568" y="6541651"/>
            <a:ext cx="54816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D73EEA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848558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Male customers generate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highlight>
                  <a:srgbClr val="EEAEF6"/>
                </a:highlight>
                <a:latin typeface="Montserrat" pitchFamily="34" charset="0"/>
                <a:ea typeface="Montserrat" pitchFamily="34" charset="-122"/>
                <a:cs typeface="Montserrat" pitchFamily="34" charset="-120"/>
              </a:rPr>
              <a:t>68% of total revenue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significantly outpacing female shoppers.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959096" y="4355663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Consider targeted campaigns to increase female customer engagement and spending.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14499"/>
            <a:ext cx="68547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Customer Segmentation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63440"/>
            <a:ext cx="4196358" cy="2168843"/>
          </a:xfrm>
          <a:prstGeom prst="roundRect">
            <a:avLst>
              <a:gd name="adj" fmla="val 4393"/>
            </a:avLst>
          </a:prstGeom>
          <a:solidFill>
            <a:srgbClr val="282D5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8902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380673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587966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Highest value segment with consistent purchase history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4663440"/>
            <a:ext cx="4196358" cy="2168843"/>
          </a:xfrm>
          <a:prstGeom prst="roundRect">
            <a:avLst>
              <a:gd name="adj" fmla="val 4393"/>
            </a:avLst>
          </a:prstGeom>
          <a:solidFill>
            <a:srgbClr val="282D5E"/>
          </a:solidFill>
          <a:ln/>
        </p:spPr>
      </p:sp>
      <p:sp>
        <p:nvSpPr>
          <p:cNvPr id="9" name="Text 6"/>
          <p:cNvSpPr/>
          <p:nvPr/>
        </p:nvSpPr>
        <p:spPr>
          <a:xfrm>
            <a:off x="5443776" y="48902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Returning Buyers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43776" y="5380673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443776" y="587966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Growing segment showing repeat behavior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4663440"/>
            <a:ext cx="4196358" cy="2168843"/>
          </a:xfrm>
          <a:prstGeom prst="roundRect">
            <a:avLst>
              <a:gd name="adj" fmla="val 4393"/>
            </a:avLst>
          </a:prstGeom>
          <a:solidFill>
            <a:srgbClr val="282D5E"/>
          </a:solidFill>
          <a:ln/>
        </p:spPr>
      </p:sp>
      <p:sp>
        <p:nvSpPr>
          <p:cNvPr id="13" name="Text 10"/>
          <p:cNvSpPr/>
          <p:nvPr/>
        </p:nvSpPr>
        <p:spPr>
          <a:xfrm>
            <a:off x="9866948" y="48902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66948" y="5380673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866948" y="5879663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Fresh acquisition opportunity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93790" y="70874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4379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80% of customers are already loyal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– focus on retention and moving returning buyers into this segment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76149"/>
            <a:ext cx="70294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Top Performing Products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Highest Rated Items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43304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Gloves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– 3.86 rating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87524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Sandals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– 3.84 rating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31744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Boots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– 3.82 rating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75964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– 3.80 rating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20184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Skirt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– 3.78 rating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2851904"/>
            <a:ext cx="34254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Best Sellers by Category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856321" y="343304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Accessories: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Jewelry (171 orders)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2381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Clothing: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Blouse &amp; Pants (171 each)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0432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Footwear: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Sandals (160 orders)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56321" y="584835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Outerwear: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Jacket (163 orders)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4376"/>
            <a:ext cx="82546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Subscription Impact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361134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27%</a:t>
            </a:r>
            <a:endParaRPr lang="en-US" sz="4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1932" y="1943457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56292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Subscription Rate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11969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1,053 of 3,900 customers subscribed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361134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$59.49</a:t>
            </a:r>
            <a:endParaRPr lang="en-US" sz="44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035" y="1943457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56292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Subscriber Spend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11969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361134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$59.87</a:t>
            </a:r>
            <a:endParaRPr lang="en-US" sz="44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138" y="1943457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156031" y="5629275"/>
            <a:ext cx="32024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Non-Subscriber Spend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11969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Slightly higher average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793790" y="6851127"/>
            <a:ext cx="13042821" cy="35957"/>
          </a:xfrm>
          <a:prstGeom prst="rect">
            <a:avLst/>
          </a:prstGeom>
          <a:solidFill>
            <a:srgbClr val="E5DCE6">
              <a:alpha val="50000"/>
            </a:srgbClr>
          </a:solidFill>
          <a:ln/>
        </p:spPr>
      </p:sp>
      <p:sp>
        <p:nvSpPr>
          <p:cNvPr id="16" name="Text 11"/>
          <p:cNvSpPr/>
          <p:nvPr/>
        </p:nvSpPr>
        <p:spPr>
          <a:xfrm>
            <a:off x="793790" y="71422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highlight>
                  <a:srgbClr val="EEAEF6"/>
                </a:highlight>
                <a:latin typeface="Montserrat" pitchFamily="34" charset="0"/>
                <a:ea typeface="Montserrat" pitchFamily="34" charset="-122"/>
                <a:cs typeface="Montserrat" pitchFamily="34" charset="-120"/>
              </a:rPr>
              <a:t>958 repeat buyers (&gt;5 purchases) are subscribers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– strong correlation between loyalty and subscription status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26525"/>
            <a:ext cx="74529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Discount Strategy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02280"/>
            <a:ext cx="2690455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292084"/>
            <a:ext cx="26904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Hat – 50%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734282"/>
            <a:ext cx="26904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Sneakers – 49.66%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176480"/>
            <a:ext cx="26904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Coat – 49.07%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618678"/>
            <a:ext cx="26904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Sweater – 48.17%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060877"/>
            <a:ext cx="26904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Pants – 47.37%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045268" y="3002280"/>
            <a:ext cx="36968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High-Value Discount Users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045268" y="3583424"/>
            <a:ext cx="43124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839 customers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used discounts but still spent above average ($59.76)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045268" y="4513302"/>
            <a:ext cx="43124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These savvy shoppers respond to promotions while maintaining high purchase values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450" y="434102"/>
            <a:ext cx="4111109" cy="493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Revenue Distribution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450" y="1243013"/>
            <a:ext cx="13525500" cy="75742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2450" y="8994815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Young adults lead revenue generation, but all age groups contribute relatively evenly – opportunity for age-specific marketing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2025-11-12T06:56:28Z</dcterms:created>
  <dcterms:modified xsi:type="dcterms:W3CDTF">2025-11-12T06:56:28Z</dcterms:modified>
</cp:coreProperties>
</file>